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012" r:id="rId2"/>
    <p:sldId id="2037" r:id="rId3"/>
    <p:sldId id="2039" r:id="rId4"/>
    <p:sldId id="2053" r:id="rId5"/>
    <p:sldId id="2045" r:id="rId6"/>
    <p:sldId id="2048" r:id="rId7"/>
    <p:sldId id="2044" r:id="rId8"/>
    <p:sldId id="2054" r:id="rId9"/>
    <p:sldId id="2041" r:id="rId10"/>
    <p:sldId id="2066" r:id="rId11"/>
    <p:sldId id="2076" r:id="rId12"/>
    <p:sldId id="2077" r:id="rId13"/>
    <p:sldId id="263" r:id="rId14"/>
    <p:sldId id="2015" r:id="rId15"/>
    <p:sldId id="2047" r:id="rId16"/>
    <p:sldId id="2049" r:id="rId17"/>
    <p:sldId id="2064" r:id="rId18"/>
    <p:sldId id="2078" r:id="rId19"/>
    <p:sldId id="2062" r:id="rId20"/>
    <p:sldId id="2057" r:id="rId21"/>
    <p:sldId id="2079" r:id="rId22"/>
    <p:sldId id="2063" r:id="rId23"/>
    <p:sldId id="2072" r:id="rId24"/>
    <p:sldId id="2080" r:id="rId25"/>
    <p:sldId id="2081" r:id="rId26"/>
    <p:sldId id="20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Shields" initials="MS" lastIdx="1" clrIdx="0">
    <p:extLst>
      <p:ext uri="{19B8F6BF-5375-455C-9EA6-DF929625EA0E}">
        <p15:presenceInfo xmlns:p15="http://schemas.microsoft.com/office/powerpoint/2012/main" userId="3855de4437e733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337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636" y="72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4320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07/21/2020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398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33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142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568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607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29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78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919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12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74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21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99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4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55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07/21/2020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9008689-2448-B04D-B645-AE6A8AF43AAF}"/>
              </a:ext>
            </a:extLst>
          </p:cNvPr>
          <p:cNvGrpSpPr/>
          <p:nvPr userDrawn="1"/>
        </p:nvGrpSpPr>
        <p:grpSpPr>
          <a:xfrm>
            <a:off x="-155769" y="4134270"/>
            <a:ext cx="12546549" cy="4480831"/>
            <a:chOff x="-432296" y="4621796"/>
            <a:chExt cx="10707537" cy="3824053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379CAB7-8770-9843-83AB-892054A314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DC4518B-EEBF-4043-BF85-3C8E0D18A4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30087B9-4D7F-F049-958F-DA6E7CC6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3E6A648A-D692-364D-9E38-6FA730354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86836D6-2374-4B4C-AE29-B3C4A2F7C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C343E48-DF1A-2A4A-973B-9CCCA5CF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3940EB-AAE4-BB49-B57C-83A15FCC8608}"/>
              </a:ext>
            </a:extLst>
          </p:cNvPr>
          <p:cNvGrpSpPr/>
          <p:nvPr userDrawn="1"/>
        </p:nvGrpSpPr>
        <p:grpSpPr>
          <a:xfrm flipH="1">
            <a:off x="-177000" y="-2562578"/>
            <a:ext cx="12546000" cy="4480831"/>
            <a:chOff x="-432296" y="4621796"/>
            <a:chExt cx="10707537" cy="3824053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2E61FFA-639E-B042-BFCD-69CE2EAF5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A820B5D-4EC5-C546-9E4A-279624F8DE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B1C0A04-20FD-5945-83BE-DD1566E7F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996E5D32-8377-AE4B-923B-57DB13B1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3A17E28-CD7B-314C-89CA-DB94F3BA0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138230-4947-4645-84A0-A35DF6FCF2F3}"/>
              </a:ext>
            </a:extLst>
          </p:cNvPr>
          <p:cNvGrpSpPr/>
          <p:nvPr userDrawn="1"/>
        </p:nvGrpSpPr>
        <p:grpSpPr>
          <a:xfrm>
            <a:off x="-155769" y="3644728"/>
            <a:ext cx="12546549" cy="4480831"/>
            <a:chOff x="-432296" y="4621796"/>
            <a:chExt cx="10707537" cy="38240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009C998-DB00-FE40-BF7C-35477C877A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2BF9AE5-8169-8D49-A53E-9EC667EE2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DE337FB-1680-9A45-AC97-1D34136D5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BC1D947-6234-E54D-BDE5-87CA2080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948056A-06F2-5543-A5E5-FF1D3022D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C4C237-E853-8A48-808A-1A304E32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458751" y="1358536"/>
            <a:ext cx="3304100" cy="2886893"/>
          </a:xfrm>
          <a:prstGeom prst="hexagon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78D01B-7398-1445-80F0-D54319AB7DEA}"/>
              </a:ext>
            </a:extLst>
          </p:cNvPr>
          <p:cNvGrpSpPr/>
          <p:nvPr userDrawn="1"/>
        </p:nvGrpSpPr>
        <p:grpSpPr>
          <a:xfrm flipH="1">
            <a:off x="-644918" y="-451108"/>
            <a:ext cx="13507478" cy="7815652"/>
            <a:chOff x="-1016078" y="-478521"/>
            <a:chExt cx="13717495" cy="7934505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4469008-B218-8648-9D52-E3065F004B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F9BB7D-7E3B-E143-82B7-7C1A3B81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72110B1A-866C-4043-8A98-016958EE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7D05C9A-5F9C-4F49-A576-355ACF95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4FC8961-6EB2-B94A-8317-7918A0894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090634">
              <a:off x="7771745" y="5004969"/>
              <a:ext cx="4786248" cy="2451015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CE55B2-02D0-3746-93DA-049F97669B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1938DD0-FF55-0744-803D-1F50C13FE6B8}"/>
              </a:ext>
            </a:extLst>
          </p:cNvPr>
          <p:cNvGrpSpPr/>
          <p:nvPr userDrawn="1"/>
        </p:nvGrpSpPr>
        <p:grpSpPr>
          <a:xfrm flipH="1">
            <a:off x="-725957" y="-451108"/>
            <a:ext cx="13588517" cy="10090407"/>
            <a:chOff x="-1016078" y="-478521"/>
            <a:chExt cx="13799794" cy="10243849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3BD20EE-C761-2045-A613-886D1CB37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6131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705825B-7CB1-FE4B-855D-D1FB88F9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9FC08ACA-C178-344C-BEF3-F0BB75302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2548BC-6649-D44E-8189-444B0F58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0A6DD1-BAF8-4143-81E8-685F0A310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907781">
              <a:off x="9165477" y="6147089"/>
              <a:ext cx="4784639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AD4FF71-4A07-2C42-896C-EB83C6F3CE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3F6FDCE-1C26-B04E-B154-5B4BCA440549}"/>
              </a:ext>
            </a:extLst>
          </p:cNvPr>
          <p:cNvGrpSpPr/>
          <p:nvPr userDrawn="1"/>
        </p:nvGrpSpPr>
        <p:grpSpPr>
          <a:xfrm>
            <a:off x="-773196" y="-1170073"/>
            <a:ext cx="4188807" cy="8353066"/>
            <a:chOff x="-1007111" y="-1170073"/>
            <a:chExt cx="4188807" cy="8353066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1749B9C-053C-CB4F-9B81-5FD790E50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696C0F8-EEBB-1E40-A53A-A3EC6B55A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4E81715-803D-E946-B65A-126D9756F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493DE86-D4C4-E347-A061-AE3B91124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9ABD93B-C664-FC40-9023-4F4DDAE9DD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F302D4E-547D-3141-A3AD-9942BC3CC2DF}"/>
              </a:ext>
            </a:extLst>
          </p:cNvPr>
          <p:cNvGrpSpPr/>
          <p:nvPr userDrawn="1"/>
        </p:nvGrpSpPr>
        <p:grpSpPr>
          <a:xfrm flipH="1">
            <a:off x="7238843" y="0"/>
            <a:ext cx="5760000" cy="7792278"/>
            <a:chOff x="-908485" y="0"/>
            <a:chExt cx="5761936" cy="779227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2E648A-A47D-8045-9734-60394EA16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806" y="5352393"/>
              <a:ext cx="2493645" cy="243988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C7587C-00BD-BB46-B7F3-6AEB3276C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119" y="4157131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E0A81E7-4B43-2E43-9AFD-FAF1EEB3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04B6E16-FFD8-C640-AFFF-DA9B834E6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7886" y="1222252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1A4AF68-2582-1249-B2EC-931AF356BB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2651">
              <a:off x="-777976" y="3314907"/>
              <a:ext cx="4784640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A2C2153-33BE-434D-B0A1-04864C08BE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4B06950-6138-324D-97BF-AE77C71F78C8}"/>
              </a:ext>
            </a:extLst>
          </p:cNvPr>
          <p:cNvGrpSpPr/>
          <p:nvPr userDrawn="1"/>
        </p:nvGrpSpPr>
        <p:grpSpPr>
          <a:xfrm>
            <a:off x="-908485" y="0"/>
            <a:ext cx="5761936" cy="7792278"/>
            <a:chOff x="-908485" y="0"/>
            <a:chExt cx="5761936" cy="7792278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F4622B8-EF52-3D4A-91B5-6DA99CC3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806" y="5352393"/>
              <a:ext cx="2493645" cy="243988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F7248AD-2FEE-1A40-86BF-81539CACE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119" y="4157131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D150A516-CD7F-2245-A1C4-A7CF4E47B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3706CDA-A7CA-FD40-9746-70A59DFEA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7886" y="1222252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5C795AC4-0BB2-3E43-B259-FAF627FD83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2651">
              <a:off x="-777976" y="3314907"/>
              <a:ext cx="4784640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9B50D33-1EC6-B44F-B719-6E9DA5848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89" y="6259321"/>
              <a:ext cx="406603" cy="205006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27000">
              <a:schemeClr val="accent2"/>
            </a:gs>
            <a:gs pos="100000">
              <a:schemeClr val="accent6"/>
            </a:gs>
            <a:gs pos="61000">
              <a:schemeClr val="accent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07/21/2020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2" r:id="rId3"/>
    <p:sldLayoutId id="2147483669" r:id="rId4"/>
    <p:sldLayoutId id="2147483671" r:id="rId5"/>
    <p:sldLayoutId id="2147483661" r:id="rId6"/>
    <p:sldLayoutId id="2147483662" r:id="rId7"/>
    <p:sldLayoutId id="2147483670" r:id="rId8"/>
    <p:sldLayoutId id="2147483663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CFC26F-9C86-2340-989C-C9CD483BD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70" r="20370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7CEBC4-19CA-A34B-9992-DFE26C8F1C0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401968" y="-730376"/>
            <a:ext cx="4189413" cy="8353426"/>
            <a:chOff x="-1007111" y="-1170073"/>
            <a:chExt cx="4188807" cy="835306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58548F-8717-9143-9262-BB726AF16A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166" y="3211412"/>
              <a:ext cx="3927306" cy="342850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536E33D-CC1C-7241-963E-7C0644D7A9DC}"/>
                </a:ext>
              </a:extLst>
            </p:cNvPr>
            <p:cNvSpPr>
              <a:spLocks/>
            </p:cNvSpPr>
            <p:nvPr/>
          </p:nvSpPr>
          <p:spPr bwMode="auto">
            <a:xfrm rot="-3606317">
              <a:off x="1532163" y="5533460"/>
              <a:ext cx="1870891" cy="1428175"/>
            </a:xfrm>
            <a:custGeom>
              <a:avLst/>
              <a:gdLst>
                <a:gd name="T0" fmla="*/ 288135 w 1596665"/>
                <a:gd name="T1" fmla="*/ 529116 h 1218840"/>
                <a:gd name="T2" fmla="*/ 37546 w 1596665"/>
                <a:gd name="T3" fmla="*/ 962419 h 1218840"/>
                <a:gd name="T4" fmla="*/ 288135 w 1596665"/>
                <a:gd name="T5" fmla="*/ 1395298 h 1218840"/>
                <a:gd name="T6" fmla="*/ 788892 w 1596665"/>
                <a:gd name="T7" fmla="*/ 1395298 h 1218840"/>
                <a:gd name="T8" fmla="*/ 1039059 w 1596665"/>
                <a:gd name="T9" fmla="*/ 962419 h 1218840"/>
                <a:gd name="T10" fmla="*/ 788892 w 1596665"/>
                <a:gd name="T11" fmla="*/ 529116 h 1218840"/>
                <a:gd name="T12" fmla="*/ 269151 w 1596665"/>
                <a:gd name="T13" fmla="*/ 496661 h 1218840"/>
                <a:gd name="T14" fmla="*/ 807454 w 1596665"/>
                <a:gd name="T15" fmla="*/ 496661 h 1218840"/>
                <a:gd name="T16" fmla="*/ 1076606 w 1596665"/>
                <a:gd name="T17" fmla="*/ 962419 h 1218840"/>
                <a:gd name="T18" fmla="*/ 807454 w 1596665"/>
                <a:gd name="T19" fmla="*/ 1428175 h 1218840"/>
                <a:gd name="T20" fmla="*/ 269151 w 1596665"/>
                <a:gd name="T21" fmla="*/ 1428175 h 1218840"/>
                <a:gd name="T22" fmla="*/ 0 w 1596665"/>
                <a:gd name="T23" fmla="*/ 962419 h 1218840"/>
                <a:gd name="T24" fmla="*/ 1091127 w 1596665"/>
                <a:gd name="T25" fmla="*/ 0 h 1218840"/>
                <a:gd name="T26" fmla="*/ 1611251 w 1596665"/>
                <a:gd name="T27" fmla="*/ 0 h 1218840"/>
                <a:gd name="T28" fmla="*/ 1870891 w 1596665"/>
                <a:gd name="T29" fmla="*/ 449735 h 1218840"/>
                <a:gd name="T30" fmla="*/ 1611251 w 1596665"/>
                <a:gd name="T31" fmla="*/ 899892 h 1218840"/>
                <a:gd name="T32" fmla="*/ 1091127 w 1596665"/>
                <a:gd name="T33" fmla="*/ 899892 h 1218840"/>
                <a:gd name="T34" fmla="*/ 831487 w 1596665"/>
                <a:gd name="T35" fmla="*/ 449735 h 12188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lnTo>
                    <a:pt x="245902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lnTo>
                    <a:pt x="229700" y="423863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lnTo>
                    <a:pt x="931195" y="0"/>
                  </a:lnTo>
                  <a:close/>
                </a:path>
              </a:pathLst>
            </a:custGeom>
            <a:solidFill>
              <a:schemeClr val="bg1">
                <a:alpha val="2509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763A84-FAF3-CA47-94F7-30A5638AC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831" y="-1170073"/>
              <a:ext cx="3774530" cy="3692367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31C8D1-F822-8B46-8A2A-F6B9B96EC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994" y="1630157"/>
              <a:ext cx="2126942" cy="184300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196D54E-A466-1D46-9F2C-5C622F2602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523" y="1573197"/>
              <a:ext cx="7241864" cy="37110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0B9AFB-EC7A-4976-AA90-14F9E1BE6050}"/>
              </a:ext>
            </a:extLst>
          </p:cNvPr>
          <p:cNvSpPr txBox="1"/>
          <p:nvPr/>
        </p:nvSpPr>
        <p:spPr>
          <a:xfrm>
            <a:off x="3629" y="278289"/>
            <a:ext cx="6096000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atamaran SemiBold" pitchFamily="2" charset="77"/>
                <a:ea typeface="Roboto" panose="02000000000000000000" pitchFamily="2" charset="0"/>
                <a:cs typeface="Catamaran SemiBold" pitchFamily="2" charset="77"/>
              </a:rPr>
              <a:t>Using Machine Learning for identifying Malignant Tumors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7E813-7E7F-4FAB-8C11-5C61F88E41DB}"/>
              </a:ext>
            </a:extLst>
          </p:cNvPr>
          <p:cNvSpPr txBox="1"/>
          <p:nvPr/>
        </p:nvSpPr>
        <p:spPr>
          <a:xfrm>
            <a:off x="146632" y="6060375"/>
            <a:ext cx="586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latin typeface="Catamaran Light" pitchFamily="2" charset="77"/>
                <a:cs typeface="Arima Madurai Light" pitchFamily="2" charset="77"/>
              </a:rPr>
              <a:t>Ashish Gupta</a:t>
            </a:r>
            <a:endParaRPr lang="es-ES_tradnl" sz="2400" dirty="0">
              <a:latin typeface="Catamaran Light" pitchFamily="2" charset="77"/>
              <a:cs typeface="Arima Madurai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FAB06-F235-416C-8D4A-DB7E3460D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429000"/>
            <a:ext cx="2205481" cy="22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133412"/>
            <a:ext cx="10153096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tx2">
                    <a:lumMod val="95000"/>
                  </a:schemeClr>
                </a:solidFill>
                <a:latin typeface="Catamaran SemiBold"/>
              </a:rPr>
              <a:t>Paired Scatter Plots of Mean Values</a:t>
            </a:r>
            <a:endParaRPr lang="en-US" sz="4000" b="1" dirty="0">
              <a:solidFill>
                <a:schemeClr val="tx2">
                  <a:lumMod val="95000"/>
                </a:schemeClr>
              </a:solidFill>
              <a:latin typeface="Catamaran SemiBold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9175143" y="991146"/>
            <a:ext cx="1847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1500" b="1" dirty="0">
              <a:solidFill>
                <a:schemeClr val="bg2"/>
              </a:solidFill>
              <a:latin typeface="Catamaran SemiBold" pitchFamily="2" charset="77"/>
              <a:ea typeface="Nunito Bold" charset="0"/>
              <a:cs typeface="Catamaran SemiBold" pitchFamily="2" charset="77"/>
            </a:endParaRPr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" y="836518"/>
            <a:ext cx="12082510" cy="59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08066" y="25489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Box Plots of Average Radius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3DFE8-4173-443C-A738-E6404BB20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19" y="1051346"/>
            <a:ext cx="5281435" cy="46053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750662-B2DD-4532-9E19-409CFC31D0C1}"/>
              </a:ext>
            </a:extLst>
          </p:cNvPr>
          <p:cNvSpPr txBox="1">
            <a:spLocks/>
          </p:cNvSpPr>
          <p:nvPr/>
        </p:nvSpPr>
        <p:spPr>
          <a:xfrm>
            <a:off x="1189604" y="1121360"/>
            <a:ext cx="5392241" cy="30777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Q1: 25% of the data is at and   below the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Median: 50% of the data is at and below the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Q3: 75% of the data is at and below the line</a:t>
            </a:r>
          </a:p>
        </p:txBody>
      </p:sp>
    </p:spTree>
    <p:extLst>
      <p:ext uri="{BB962C8B-B14F-4D97-AF65-F5344CB8AC3E}">
        <p14:creationId xmlns:p14="http://schemas.microsoft.com/office/powerpoint/2010/main" val="2731854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34700" y="52123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Box Plots of Average Radius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670C2BB-12D8-4EE1-B996-3F899E2A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45" y="1559601"/>
            <a:ext cx="4350140" cy="3746086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B0864726-3597-45BF-ACE9-2651C404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017" y="1550722"/>
            <a:ext cx="4353276" cy="3746085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4FFAB7D-9C4E-4E1F-A40A-B19312D6E416}"/>
              </a:ext>
            </a:extLst>
          </p:cNvPr>
          <p:cNvSpPr txBox="1">
            <a:spLocks/>
          </p:cNvSpPr>
          <p:nvPr/>
        </p:nvSpPr>
        <p:spPr>
          <a:xfrm>
            <a:off x="3185315" y="1087384"/>
            <a:ext cx="4007804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Catamaran SemiBold"/>
              </a:rPr>
              <a:t>Texture Standard Error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36BD924-AB79-4452-9BF0-EF574024841E}"/>
              </a:ext>
            </a:extLst>
          </p:cNvPr>
          <p:cNvSpPr txBox="1">
            <a:spLocks/>
          </p:cNvSpPr>
          <p:nvPr/>
        </p:nvSpPr>
        <p:spPr>
          <a:xfrm>
            <a:off x="7679187" y="1075038"/>
            <a:ext cx="3300450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Catamaran SemiBold"/>
              </a:rPr>
              <a:t>Maximum Texture</a:t>
            </a:r>
          </a:p>
        </p:txBody>
      </p:sp>
    </p:spTree>
    <p:extLst>
      <p:ext uri="{BB962C8B-B14F-4D97-AF65-F5344CB8AC3E}">
        <p14:creationId xmlns:p14="http://schemas.microsoft.com/office/powerpoint/2010/main" val="928710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rrow: Curved Up 266">
            <a:extLst>
              <a:ext uri="{FF2B5EF4-FFF2-40B4-BE49-F238E27FC236}">
                <a16:creationId xmlns:a16="http://schemas.microsoft.com/office/drawing/2014/main" id="{01AFECFF-F5E5-4E58-A866-4D1F51645FEA}"/>
              </a:ext>
            </a:extLst>
          </p:cNvPr>
          <p:cNvSpPr/>
          <p:nvPr/>
        </p:nvSpPr>
        <p:spPr>
          <a:xfrm flipH="1">
            <a:off x="2830985" y="2980782"/>
            <a:ext cx="1575769" cy="731520"/>
          </a:xfrm>
          <a:prstGeom prst="curvedUpArrow">
            <a:avLst>
              <a:gd name="adj1" fmla="val 25000"/>
              <a:gd name="adj2" fmla="val 53812"/>
              <a:gd name="adj3" fmla="val 2247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35C753D1-57FB-4174-B79D-4F0406C34DFD}"/>
              </a:ext>
            </a:extLst>
          </p:cNvPr>
          <p:cNvSpPr/>
          <p:nvPr/>
        </p:nvSpPr>
        <p:spPr>
          <a:xfrm>
            <a:off x="7945714" y="1305125"/>
            <a:ext cx="2900219" cy="15198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825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885B8-711F-4F7B-9960-720212B8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1" y="1685906"/>
            <a:ext cx="865457" cy="776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819119-A737-44C4-84AF-A5795E18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01" y="1685906"/>
            <a:ext cx="865457" cy="776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C57C97-FA23-4EF8-9CE1-68771FF0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41" y="1685905"/>
            <a:ext cx="811677" cy="776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72DBB2-5381-4987-81A8-2C7E9A685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215" y="1620642"/>
            <a:ext cx="865457" cy="1050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B82A5F-B9A7-4623-A0CC-F7E442E07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376" y="1620642"/>
            <a:ext cx="865457" cy="767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50E9B6-7301-45A2-98AA-B9CF2747A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816" y="4257211"/>
            <a:ext cx="898099" cy="8932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32CD3B-CA76-40F9-B0F5-CBB1A7548329}"/>
              </a:ext>
            </a:extLst>
          </p:cNvPr>
          <p:cNvSpPr txBox="1"/>
          <p:nvPr/>
        </p:nvSpPr>
        <p:spPr>
          <a:xfrm>
            <a:off x="760016" y="2480894"/>
            <a:ext cx="1123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Sample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89B7F2-E81E-4F30-B85F-56E10BC0B275}"/>
              </a:ext>
            </a:extLst>
          </p:cNvPr>
          <p:cNvCxnSpPr>
            <a:cxnSpLocks/>
          </p:cNvCxnSpPr>
          <p:nvPr/>
        </p:nvCxnSpPr>
        <p:spPr>
          <a:xfrm flipV="1">
            <a:off x="4931784" y="2069581"/>
            <a:ext cx="749383" cy="4515"/>
          </a:xfrm>
          <a:prstGeom prst="straightConnector1">
            <a:avLst/>
          </a:prstGeom>
          <a:ln w="38100" cap="rnd">
            <a:solidFill>
              <a:schemeClr val="accent5">
                <a:lumMod val="20000"/>
                <a:lumOff val="80000"/>
              </a:schemeClr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92902B-783E-4C84-8A3B-ED840D62202E}"/>
              </a:ext>
            </a:extLst>
          </p:cNvPr>
          <p:cNvCxnSpPr>
            <a:cxnSpLocks/>
          </p:cNvCxnSpPr>
          <p:nvPr/>
        </p:nvCxnSpPr>
        <p:spPr>
          <a:xfrm flipV="1">
            <a:off x="3390005" y="2065066"/>
            <a:ext cx="749383" cy="4515"/>
          </a:xfrm>
          <a:prstGeom prst="straightConnector1">
            <a:avLst/>
          </a:prstGeom>
          <a:ln w="38100" cap="rnd">
            <a:solidFill>
              <a:schemeClr val="accent5">
                <a:lumMod val="20000"/>
                <a:lumOff val="80000"/>
              </a:schemeClr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A5C6F9-8DB1-45A2-9AD8-93A357BCF06F}"/>
              </a:ext>
            </a:extLst>
          </p:cNvPr>
          <p:cNvCxnSpPr>
            <a:cxnSpLocks/>
          </p:cNvCxnSpPr>
          <p:nvPr/>
        </p:nvCxnSpPr>
        <p:spPr>
          <a:xfrm flipV="1">
            <a:off x="1770909" y="2074095"/>
            <a:ext cx="749383" cy="4515"/>
          </a:xfrm>
          <a:prstGeom prst="straightConnector1">
            <a:avLst/>
          </a:prstGeom>
          <a:ln w="38100" cap="rnd">
            <a:solidFill>
              <a:schemeClr val="accent5">
                <a:lumMod val="20000"/>
                <a:lumOff val="80000"/>
              </a:schemeClr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38C09A-B253-430C-B95F-F2BC981AD111}"/>
              </a:ext>
            </a:extLst>
          </p:cNvPr>
          <p:cNvSpPr txBox="1"/>
          <p:nvPr/>
        </p:nvSpPr>
        <p:spPr>
          <a:xfrm>
            <a:off x="2293103" y="2507064"/>
            <a:ext cx="128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637A34-5196-46F2-A5A8-F867F5251B1E}"/>
              </a:ext>
            </a:extLst>
          </p:cNvPr>
          <p:cNvSpPr txBox="1"/>
          <p:nvPr/>
        </p:nvSpPr>
        <p:spPr>
          <a:xfrm>
            <a:off x="3895223" y="2507064"/>
            <a:ext cx="1185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Exploratory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1123AC-02FD-44AE-990C-FD2981520A61}"/>
              </a:ext>
            </a:extLst>
          </p:cNvPr>
          <p:cNvSpPr txBox="1"/>
          <p:nvPr/>
        </p:nvSpPr>
        <p:spPr>
          <a:xfrm>
            <a:off x="8039383" y="2352628"/>
            <a:ext cx="1168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Training Data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9DE8B-A0D0-455D-B5BA-F87DAB8F1044}"/>
              </a:ext>
            </a:extLst>
          </p:cNvPr>
          <p:cNvSpPr txBox="1"/>
          <p:nvPr/>
        </p:nvSpPr>
        <p:spPr>
          <a:xfrm>
            <a:off x="9723437" y="2389511"/>
            <a:ext cx="1069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Test      Data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92EF7DEA-CB87-4293-9A02-F191E1152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543" y="3319717"/>
            <a:ext cx="888169" cy="776382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41998838-A64A-42DF-A663-C2B9A69AD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1706" y="4347398"/>
            <a:ext cx="844132" cy="7763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8F9EB2CA-882B-41D7-B8F5-5F879A572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9124" y="5341466"/>
            <a:ext cx="893588" cy="77638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7888E23-658A-4AA4-9D9E-FB7EE7D15B0D}"/>
              </a:ext>
            </a:extLst>
          </p:cNvPr>
          <p:cNvSpPr txBox="1"/>
          <p:nvPr/>
        </p:nvSpPr>
        <p:spPr>
          <a:xfrm>
            <a:off x="6877064" y="4031048"/>
            <a:ext cx="1245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Decision Trees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37D82-6405-4EFF-9537-FEA5D4B5698E}"/>
              </a:ext>
            </a:extLst>
          </p:cNvPr>
          <p:cNvSpPr txBox="1"/>
          <p:nvPr/>
        </p:nvSpPr>
        <p:spPr>
          <a:xfrm>
            <a:off x="6856339" y="5050710"/>
            <a:ext cx="1308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Random Forest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93BE04-FBDF-433F-BBD4-53CE9B7F8991}"/>
              </a:ext>
            </a:extLst>
          </p:cNvPr>
          <p:cNvSpPr txBox="1"/>
          <p:nvPr/>
        </p:nvSpPr>
        <p:spPr>
          <a:xfrm>
            <a:off x="6964747" y="6116862"/>
            <a:ext cx="1062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k – Nearest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Neighbor</a:t>
            </a:r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740A53C2-EE03-4180-AAF8-426A6403AC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1935" y="4388499"/>
            <a:ext cx="888160" cy="738664"/>
          </a:xfrm>
          <a:prstGeom prst="rect">
            <a:avLst/>
          </a:prstGeom>
          <a:ln w="60325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C84D28C5-CE8C-451D-B072-B7FAE403444E}"/>
              </a:ext>
            </a:extLst>
          </p:cNvPr>
          <p:cNvCxnSpPr>
            <a:cxnSpLocks/>
            <a:stCxn id="226" idx="2"/>
            <a:endCxn id="26" idx="0"/>
          </p:cNvCxnSpPr>
          <p:nvPr/>
        </p:nvCxnSpPr>
        <p:spPr>
          <a:xfrm rot="5400000">
            <a:off x="6253243" y="1114630"/>
            <a:ext cx="1432204" cy="4852958"/>
          </a:xfrm>
          <a:prstGeom prst="bentConnector3">
            <a:avLst>
              <a:gd name="adj1" fmla="val 2210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5608DD5-46E2-4E88-AAFC-FFC5DA3EE780}"/>
              </a:ext>
            </a:extLst>
          </p:cNvPr>
          <p:cNvCxnSpPr>
            <a:cxnSpLocks/>
            <a:stCxn id="26" idx="3"/>
            <a:endCxn id="228" idx="1"/>
          </p:cNvCxnSpPr>
          <p:nvPr/>
        </p:nvCxnSpPr>
        <p:spPr>
          <a:xfrm flipV="1">
            <a:off x="4991915" y="3707908"/>
            <a:ext cx="2062628" cy="99593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AE1049E8-7D6E-4EAA-9B65-8B9F79D66E67}"/>
              </a:ext>
            </a:extLst>
          </p:cNvPr>
          <p:cNvCxnSpPr>
            <a:cxnSpLocks/>
            <a:stCxn id="26" idx="3"/>
            <a:endCxn id="236" idx="1"/>
          </p:cNvCxnSpPr>
          <p:nvPr/>
        </p:nvCxnSpPr>
        <p:spPr>
          <a:xfrm>
            <a:off x="4991915" y="4703840"/>
            <a:ext cx="2057209" cy="102581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A38E2926-379F-4B39-9F06-21E706A54333}"/>
              </a:ext>
            </a:extLst>
          </p:cNvPr>
          <p:cNvCxnSpPr>
            <a:cxnSpLocks/>
            <a:stCxn id="26" idx="3"/>
            <a:endCxn id="231" idx="1"/>
          </p:cNvCxnSpPr>
          <p:nvPr/>
        </p:nvCxnSpPr>
        <p:spPr>
          <a:xfrm>
            <a:off x="4991915" y="4703840"/>
            <a:ext cx="2089791" cy="31749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B7EFBC8-D041-4026-89A9-2A7956CDE2B0}"/>
              </a:ext>
            </a:extLst>
          </p:cNvPr>
          <p:cNvSpPr txBox="1"/>
          <p:nvPr/>
        </p:nvSpPr>
        <p:spPr>
          <a:xfrm>
            <a:off x="9395824" y="5146022"/>
            <a:ext cx="1203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Best-Fit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Classification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EFC7E18-22D7-4707-B3BB-343D30E69C76}"/>
              </a:ext>
            </a:extLst>
          </p:cNvPr>
          <p:cNvCxnSpPr>
            <a:cxnSpLocks/>
            <a:stCxn id="231" idx="3"/>
            <a:endCxn id="242" idx="1"/>
          </p:cNvCxnSpPr>
          <p:nvPr/>
        </p:nvCxnSpPr>
        <p:spPr>
          <a:xfrm>
            <a:off x="7925838" y="4735589"/>
            <a:ext cx="1606097" cy="2224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92F767BF-39E3-47BB-8E64-9DB4F11E4B83}"/>
              </a:ext>
            </a:extLst>
          </p:cNvPr>
          <p:cNvSpPr txBox="1"/>
          <p:nvPr/>
        </p:nvSpPr>
        <p:spPr>
          <a:xfrm>
            <a:off x="3808259" y="5117933"/>
            <a:ext cx="14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ML Classification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FE7ED24-9637-4B67-BD02-A662C4EFF0E2}"/>
              </a:ext>
            </a:extLst>
          </p:cNvPr>
          <p:cNvSpPr txBox="1"/>
          <p:nvPr/>
        </p:nvSpPr>
        <p:spPr>
          <a:xfrm>
            <a:off x="1977976" y="-6088"/>
            <a:ext cx="8620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Broad Approach - How do we do this?</a:t>
            </a:r>
          </a:p>
        </p:txBody>
      </p:sp>
      <p:sp>
        <p:nvSpPr>
          <p:cNvPr id="266" name="Arrow: Curved Down 265">
            <a:extLst>
              <a:ext uri="{FF2B5EF4-FFF2-40B4-BE49-F238E27FC236}">
                <a16:creationId xmlns:a16="http://schemas.microsoft.com/office/drawing/2014/main" id="{5D5782FD-BC8C-45DF-B6D1-228C00F7F556}"/>
              </a:ext>
            </a:extLst>
          </p:cNvPr>
          <p:cNvSpPr/>
          <p:nvPr/>
        </p:nvSpPr>
        <p:spPr>
          <a:xfrm>
            <a:off x="2911875" y="838139"/>
            <a:ext cx="1630991" cy="810809"/>
          </a:xfrm>
          <a:prstGeom prst="curvedDownArrow">
            <a:avLst/>
          </a:prstGeom>
          <a:solidFill>
            <a:schemeClr val="tx2">
              <a:alpha val="89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F43F310F-478F-4897-BBE8-E527130F16F1}"/>
              </a:ext>
            </a:extLst>
          </p:cNvPr>
          <p:cNvCxnSpPr>
            <a:cxnSpLocks/>
            <a:stCxn id="228" idx="3"/>
            <a:endCxn id="242" idx="1"/>
          </p:cNvCxnSpPr>
          <p:nvPr/>
        </p:nvCxnSpPr>
        <p:spPr>
          <a:xfrm>
            <a:off x="7942712" y="3707908"/>
            <a:ext cx="1589223" cy="104992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4DD02BE9-5EC2-4299-A136-28DAA6FDFBC8}"/>
              </a:ext>
            </a:extLst>
          </p:cNvPr>
          <p:cNvCxnSpPr>
            <a:cxnSpLocks/>
          </p:cNvCxnSpPr>
          <p:nvPr/>
        </p:nvCxnSpPr>
        <p:spPr>
          <a:xfrm flipV="1">
            <a:off x="7942712" y="4735589"/>
            <a:ext cx="1589223" cy="9718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B49196B-2A63-4D9B-AFDE-CA418B43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88" y="1648948"/>
            <a:ext cx="865457" cy="7763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FC5D559-4DE2-4956-910B-4B43C48691BF}"/>
              </a:ext>
            </a:extLst>
          </p:cNvPr>
          <p:cNvSpPr txBox="1"/>
          <p:nvPr/>
        </p:nvSpPr>
        <p:spPr>
          <a:xfrm>
            <a:off x="5526453" y="2433426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Sanitized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B0E8-7749-4FA2-AB82-0B5597732D10}"/>
              </a:ext>
            </a:extLst>
          </p:cNvPr>
          <p:cNvCxnSpPr>
            <a:cxnSpLocks/>
            <a:endCxn id="226" idx="1"/>
          </p:cNvCxnSpPr>
          <p:nvPr/>
        </p:nvCxnSpPr>
        <p:spPr>
          <a:xfrm flipV="1">
            <a:off x="6631909" y="2065066"/>
            <a:ext cx="1313805" cy="18062"/>
          </a:xfrm>
          <a:prstGeom prst="straightConnector1">
            <a:avLst/>
          </a:prstGeom>
          <a:ln w="38100" cap="rnd">
            <a:solidFill>
              <a:schemeClr val="accent5">
                <a:lumMod val="20000"/>
                <a:lumOff val="80000"/>
              </a:schemeClr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2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959DD8-1EFB-4027-B21B-6B7954AAB6B1}"/>
              </a:ext>
            </a:extLst>
          </p:cNvPr>
          <p:cNvSpPr txBox="1"/>
          <p:nvPr/>
        </p:nvSpPr>
        <p:spPr>
          <a:xfrm>
            <a:off x="3360978" y="1087634"/>
            <a:ext cx="8620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Classification Algorithms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389532-7069-4F00-9873-3922EB65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73" y="2797800"/>
            <a:ext cx="1639534" cy="14331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55DDF3-9BAA-4835-83AB-1AC5FC1FE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031" y="2797800"/>
            <a:ext cx="1558243" cy="14331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B1CE8B-6630-4530-8787-E093759FD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406" y="2797800"/>
            <a:ext cx="1649537" cy="1433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F67CE0-4FA5-4654-8A25-71D8F5D834CC}"/>
              </a:ext>
            </a:extLst>
          </p:cNvPr>
          <p:cNvSpPr txBox="1"/>
          <p:nvPr/>
        </p:nvSpPr>
        <p:spPr>
          <a:xfrm>
            <a:off x="3825079" y="426979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Decision Trees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E57A1-B2EF-4788-BFED-B027BEA82034}"/>
              </a:ext>
            </a:extLst>
          </p:cNvPr>
          <p:cNvSpPr txBox="1"/>
          <p:nvPr/>
        </p:nvSpPr>
        <p:spPr>
          <a:xfrm>
            <a:off x="6536560" y="4269799"/>
            <a:ext cx="1793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Random Forest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5A14F-037C-4D8B-BCA7-4490759BA1D2}"/>
              </a:ext>
            </a:extLst>
          </p:cNvPr>
          <p:cNvSpPr txBox="1"/>
          <p:nvPr/>
        </p:nvSpPr>
        <p:spPr>
          <a:xfrm>
            <a:off x="9489945" y="4217595"/>
            <a:ext cx="144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 – Nearest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997013"/>
            <a:ext cx="1077556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It’s ML technique/computer algorithm for learning to predict the response for new dataset using historical sample data.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 predicts classifier values (Yes/No, Benign/Malignant ….).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It’s a 2 step-process: </a:t>
            </a: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Learn – Model is developed based on training data.</a:t>
            </a: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Predict – Model is used to predict the response.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We pick the best fit model based on assessing </a:t>
            </a:r>
          </a:p>
          <a:p>
            <a:pPr algn="just">
              <a:lnSpc>
                <a:spcPts val="3600"/>
              </a:lnSpc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     the prediction accuracy by comparing it </a:t>
            </a:r>
          </a:p>
          <a:p>
            <a:pPr algn="just">
              <a:lnSpc>
                <a:spcPts val="3600"/>
              </a:lnSpc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     with historical data.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lvl="1" algn="just">
              <a:lnSpc>
                <a:spcPts val="3600"/>
              </a:lnSpc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70602" y="168200"/>
            <a:ext cx="1139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ML  - 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576578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997013"/>
            <a:ext cx="107755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 creates  training model that can do predictions by learning simple decision rules.	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Trained Model appears as a tree-type structure, consisting of nodes of following types: Root, Decision &amp; Leaf/Terminal.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70602" y="168200"/>
            <a:ext cx="1139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Decision Trees – General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F9818-37B1-4F9C-8903-9E1BBE4C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7" y="3420080"/>
            <a:ext cx="6422254" cy="326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85651-C9F9-4066-B423-7A726F8D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01" y="280424"/>
            <a:ext cx="908065" cy="7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997013"/>
            <a:ext cx="107755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Each node in the tree acts as a test case for some attribute.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Each edge descending from the node corresponds to the possible answers to the test case. 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This process is recursive in nature and is repeated for every subtree rooted at the new node.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The process stops at a leaf node where classification </a:t>
            </a:r>
          </a:p>
          <a:p>
            <a:pPr algn="just">
              <a:lnSpc>
                <a:spcPts val="3600"/>
              </a:lnSpc>
            </a:pPr>
            <a:r>
              <a:rPr lang="en-US" sz="3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     value is assigned to the response variable.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70602" y="168200"/>
            <a:ext cx="1139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Decision Trees – How does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85651-C9F9-4066-B423-7A726F8D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01" y="280424"/>
            <a:ext cx="908065" cy="7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13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5273745" y="694782"/>
            <a:ext cx="6169980" cy="467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Prediction Accuracy  = 89.5 %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Recommended Predictor Variables:</a:t>
            </a: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Concave_Points_Mean</a:t>
            </a:r>
            <a:endParaRPr lang="en-US" sz="2400" b="1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Area_Worst</a:t>
            </a:r>
            <a:endParaRPr lang="en-US" sz="2400" b="1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Texture_Worst</a:t>
            </a:r>
            <a:endParaRPr lang="en-US" sz="2400" b="1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Catamaran SemiBold"/>
              </a:rPr>
              <a:t>Assuming misclassifying a malignant as benign is worse, this model </a:t>
            </a:r>
          </a:p>
          <a:p>
            <a:pPr algn="just">
              <a:lnSpc>
                <a:spcPts val="3600"/>
              </a:lnSpc>
            </a:pPr>
            <a:r>
              <a:rPr lang="en-US" sz="2800" dirty="0">
                <a:latin typeface="Catamaran SemiBold"/>
              </a:rPr>
              <a:t>     gives a 6.1 % of such </a:t>
            </a:r>
          </a:p>
          <a:p>
            <a:pPr algn="just">
              <a:lnSpc>
                <a:spcPts val="3600"/>
              </a:lnSpc>
            </a:pPr>
            <a:r>
              <a:rPr lang="en-US" sz="2800" dirty="0">
                <a:latin typeface="Catamaran SemiBold"/>
              </a:rPr>
              <a:t>     misclassification. </a:t>
            </a:r>
          </a:p>
          <a:p>
            <a:pPr marL="914400" lvl="1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endParaRPr lang="en-US" sz="2400" b="1" dirty="0"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70602" y="20680"/>
            <a:ext cx="1139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FNA Best-fit Prediction Model – Decision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1D657-E24E-4926-9D87-F239DF65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0" y="813941"/>
            <a:ext cx="4988422" cy="4400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5C26A-1416-49F3-AE0E-7F3FDD79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287" y="82313"/>
            <a:ext cx="908065" cy="79377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A72623F-8A7F-4F6A-B1B6-B2C556285E60}"/>
              </a:ext>
            </a:extLst>
          </p:cNvPr>
          <p:cNvGraphicFramePr>
            <a:graphicFrameLocks/>
          </p:cNvGraphicFramePr>
          <p:nvPr/>
        </p:nvGraphicFramePr>
        <p:xfrm>
          <a:off x="302670" y="5307894"/>
          <a:ext cx="672500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9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Predicted Outcomes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Actual Outcomes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8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Malignant Tissue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Malignant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E2AC0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37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2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364638" y="2921168"/>
            <a:ext cx="8620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Random Forest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1605410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4136252" y="979034"/>
            <a:ext cx="8353887" cy="489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Problem Statement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Subject Sample Data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Exploratory Data Analysis Results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Broad Approach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Classification Algorithms</a:t>
            </a:r>
          </a:p>
          <a:p>
            <a:pPr marL="914400" lvl="1" indent="-457200">
              <a:lnSpc>
                <a:spcPts val="42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Decision Trees</a:t>
            </a:r>
          </a:p>
          <a:p>
            <a:pPr marL="914400" lvl="1" indent="-457200">
              <a:lnSpc>
                <a:spcPts val="42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Random Forest</a:t>
            </a:r>
          </a:p>
          <a:p>
            <a:pPr marL="914400" lvl="1" indent="-457200">
              <a:lnSpc>
                <a:spcPts val="42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k- Nearest Neighbor 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Final 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412352" y="0"/>
            <a:ext cx="6738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51982-9E2F-444A-A3A9-1A0771D5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283" y="2915338"/>
            <a:ext cx="3845720" cy="3408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0C683-9BD5-40C8-A735-EDAD0274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62" y="2891889"/>
            <a:ext cx="3610876" cy="3432397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1BAEB3-AF8B-48B3-A013-BA38D15425EB}"/>
              </a:ext>
            </a:extLst>
          </p:cNvPr>
          <p:cNvSpPr txBox="1">
            <a:spLocks/>
          </p:cNvSpPr>
          <p:nvPr/>
        </p:nvSpPr>
        <p:spPr>
          <a:xfrm>
            <a:off x="3624908" y="1458798"/>
            <a:ext cx="3845720" cy="1322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Catamaran SemiBold"/>
              </a:rPr>
              <a:t>A model of 1 decision tree can have high bias due to outliers, or heavy emphasis on 1 of the characteristics.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678847C-26EA-43C0-B78C-3D0C4BFA0055}"/>
              </a:ext>
            </a:extLst>
          </p:cNvPr>
          <p:cNvSpPr txBox="1">
            <a:spLocks/>
          </p:cNvSpPr>
          <p:nvPr/>
        </p:nvSpPr>
        <p:spPr>
          <a:xfrm>
            <a:off x="7853662" y="1458798"/>
            <a:ext cx="3610876" cy="1695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Catamaran SemiBold"/>
              </a:rPr>
              <a:t>Random forest model is a collection of decision trees, increasing randomness and dampening bias.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0325F-EBCE-4368-BFE2-910AC1ACD995}"/>
              </a:ext>
            </a:extLst>
          </p:cNvPr>
          <p:cNvSpPr txBox="1"/>
          <p:nvPr/>
        </p:nvSpPr>
        <p:spPr>
          <a:xfrm>
            <a:off x="3577283" y="314953"/>
            <a:ext cx="9753600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tx2"/>
                </a:solidFill>
                <a:latin typeface="Catamaran SemiBold"/>
              </a:rPr>
              <a:t>Random Forest Model </a:t>
            </a:r>
            <a:endParaRPr lang="en-US" sz="4000" b="1" dirty="0">
              <a:solidFill>
                <a:schemeClr val="tx2"/>
              </a:solidFill>
              <a:latin typeface="Catamaran SemiBold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66644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3E878D-4C88-4BF3-B5CE-5747775FB2E8}"/>
              </a:ext>
            </a:extLst>
          </p:cNvPr>
          <p:cNvSpPr txBox="1"/>
          <p:nvPr/>
        </p:nvSpPr>
        <p:spPr>
          <a:xfrm>
            <a:off x="1995237" y="92923"/>
            <a:ext cx="9753600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tx2"/>
                </a:solidFill>
                <a:latin typeface="Catamaran SemiBold"/>
              </a:rPr>
              <a:t>Random Forest Model Result</a:t>
            </a:r>
            <a:endParaRPr lang="en-US" sz="4000" b="1" dirty="0">
              <a:solidFill>
                <a:schemeClr val="tx2"/>
              </a:solidFill>
              <a:latin typeface="Catamaran SemiBold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874DF-4F77-411B-82F5-9239DC3CBB55}"/>
              </a:ext>
            </a:extLst>
          </p:cNvPr>
          <p:cNvSpPr txBox="1"/>
          <p:nvPr/>
        </p:nvSpPr>
        <p:spPr>
          <a:xfrm>
            <a:off x="9175143" y="991146"/>
            <a:ext cx="1847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1500" b="1" dirty="0">
              <a:solidFill>
                <a:schemeClr val="bg2"/>
              </a:solidFill>
              <a:latin typeface="Catamaran SemiBold" pitchFamily="2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B5D477-FC40-40B6-96E9-7C5F51E7A5EF}"/>
              </a:ext>
            </a:extLst>
          </p:cNvPr>
          <p:cNvSpPr txBox="1">
            <a:spLocks/>
          </p:cNvSpPr>
          <p:nvPr/>
        </p:nvSpPr>
        <p:spPr>
          <a:xfrm>
            <a:off x="1853421" y="890207"/>
            <a:ext cx="9357504" cy="34098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The table below shows out of 114 test observations, 64 were </a:t>
            </a:r>
          </a:p>
          <a:p>
            <a:pPr marL="0" indent="0">
              <a:buNone/>
            </a:pPr>
            <a:r>
              <a:rPr lang="en-US" dirty="0">
                <a:latin typeface="Catamaran SemiBold"/>
              </a:rPr>
              <a:t>    predicted correctly as benign and 44 as malignant.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tamaran SemiBold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The random forest model has an accuracy rate of 94.7%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tamaran SemiBold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Assuming misclassifying a malignant as benign is worse, this  model gives a 2.6% of such misclassification. </a:t>
            </a:r>
          </a:p>
        </p:txBody>
      </p: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E9DF3D74-E5F0-4F59-9070-F6316B9E4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555109"/>
              </p:ext>
            </p:extLst>
          </p:nvPr>
        </p:nvGraphicFramePr>
        <p:xfrm>
          <a:off x="2902995" y="4336554"/>
          <a:ext cx="7755480" cy="181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012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Predicted Outcomes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Actual Outcomes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Malignant Tissue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1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1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E3F3F"/>
                          </a:solidFill>
                        </a:rPr>
                        <a:t>Malignant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E2AC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3E3F3F"/>
                          </a:solidFill>
                        </a:rPr>
                        <a:t>44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440838" y="2387768"/>
            <a:ext cx="8620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atamaran SemiBold"/>
                <a:ea typeface="Nunito Bold" charset="0"/>
                <a:cs typeface="Catamaran SemiBold" pitchFamily="2" charset="77"/>
              </a:rPr>
              <a:t>k–Nearest Neighbor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2509716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2C4EB-1BFC-4913-8418-2E3BF902CF0C}"/>
              </a:ext>
            </a:extLst>
          </p:cNvPr>
          <p:cNvSpPr txBox="1"/>
          <p:nvPr/>
        </p:nvSpPr>
        <p:spPr>
          <a:xfrm>
            <a:off x="273068" y="19400"/>
            <a:ext cx="10642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/>
                <a:ea typeface="Nunito Bold" charset="0"/>
                <a:cs typeface="Catamaran SemiBold" pitchFamily="2" charset="77"/>
              </a:rPr>
              <a:t>k–Nearest Neighbor Prediction Model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72CBF3A-7364-42F1-A564-28953AFA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7" y="1546621"/>
            <a:ext cx="4168589" cy="3764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A6424-8022-48E0-9414-27EF2BC86E4D}"/>
              </a:ext>
            </a:extLst>
          </p:cNvPr>
          <p:cNvSpPr txBox="1"/>
          <p:nvPr/>
        </p:nvSpPr>
        <p:spPr>
          <a:xfrm>
            <a:off x="4895030" y="2540955"/>
            <a:ext cx="54967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k = 3, Green Circle is classified with Red Triangles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k = 5, Green Circle is classified with Blue Squares</a:t>
            </a:r>
          </a:p>
        </p:txBody>
      </p:sp>
    </p:spTree>
    <p:extLst>
      <p:ext uri="{BB962C8B-B14F-4D97-AF65-F5344CB8AC3E}">
        <p14:creationId xmlns:p14="http://schemas.microsoft.com/office/powerpoint/2010/main" val="198112279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3E878D-4C88-4BF3-B5CE-5747775FB2E8}"/>
              </a:ext>
            </a:extLst>
          </p:cNvPr>
          <p:cNvSpPr txBox="1"/>
          <p:nvPr/>
        </p:nvSpPr>
        <p:spPr>
          <a:xfrm>
            <a:off x="2052387" y="117257"/>
            <a:ext cx="992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/>
                <a:ea typeface="Nunito Bold" charset="0"/>
                <a:cs typeface="Catamaran SemiBold" pitchFamily="2" charset="77"/>
              </a:rPr>
              <a:t>k–NN Prediction Model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874DF-4F77-411B-82F5-9239DC3CBB55}"/>
              </a:ext>
            </a:extLst>
          </p:cNvPr>
          <p:cNvSpPr txBox="1"/>
          <p:nvPr/>
        </p:nvSpPr>
        <p:spPr>
          <a:xfrm>
            <a:off x="9175143" y="991146"/>
            <a:ext cx="1847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1500" b="1" dirty="0">
              <a:solidFill>
                <a:schemeClr val="bg2"/>
              </a:solidFill>
              <a:latin typeface="Catamaran SemiBold" pitchFamily="2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B5D477-FC40-40B6-96E9-7C5F51E7A5EF}"/>
              </a:ext>
            </a:extLst>
          </p:cNvPr>
          <p:cNvSpPr txBox="1">
            <a:spLocks/>
          </p:cNvSpPr>
          <p:nvPr/>
        </p:nvSpPr>
        <p:spPr>
          <a:xfrm>
            <a:off x="1853421" y="1210270"/>
            <a:ext cx="9357504" cy="14662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    k-NN classification has an accuracy rate of 92.1%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    Assuming misclassifying a malignant as benign is worse,   </a:t>
            </a:r>
          </a:p>
          <a:p>
            <a:pPr marL="0" indent="0">
              <a:buNone/>
            </a:pPr>
            <a:r>
              <a:rPr lang="en-US" dirty="0">
                <a:latin typeface="Catamaran SemiBold"/>
              </a:rPr>
              <a:t>        this  model gives a 7.7% of such misclassification. </a:t>
            </a:r>
          </a:p>
        </p:txBody>
      </p: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E9DF3D74-E5F0-4F59-9070-F6316B9E4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27823"/>
              </p:ext>
            </p:extLst>
          </p:nvPr>
        </p:nvGraphicFramePr>
        <p:xfrm>
          <a:off x="2177271" y="2738894"/>
          <a:ext cx="8919353" cy="212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882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b="1" dirty="0">
                          <a:solidFill>
                            <a:srgbClr val="3E3F3F"/>
                          </a:solidFill>
                          <a:latin typeface="Catamaran SemiBold"/>
                        </a:rPr>
                        <a:t>Predicted Outcomes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  <a:latin typeface="Catamaran SemiBold"/>
                        </a:rPr>
                        <a:t>Actual Outcomes (k = 3)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3E3F3F"/>
                          </a:solidFill>
                          <a:latin typeface="Catamaran SemiBold"/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3E3F3F"/>
                          </a:solidFill>
                          <a:latin typeface="Catamaran SemiBold"/>
                        </a:rPr>
                        <a:t>Malignant Tissue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8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E3F3F"/>
                          </a:solidFill>
                          <a:latin typeface="Catamaran SemiBold"/>
                        </a:rPr>
                        <a:t>Benign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3E3F3F"/>
                          </a:solidFill>
                          <a:latin typeface="Catamaran SemiBold"/>
                        </a:rPr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tamaran SemiBold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88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E3F3F"/>
                          </a:solidFill>
                          <a:latin typeface="Catamaran SemiBold"/>
                        </a:rPr>
                        <a:t>Malignant Tissue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E2AC00"/>
                          </a:solidFill>
                          <a:latin typeface="Catamaran SemiBold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3E3F3F"/>
                          </a:solidFill>
                          <a:latin typeface="Catamaran SemiBold"/>
                        </a:rPr>
                        <a:t>38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60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3E878D-4C88-4BF3-B5CE-5747775FB2E8}"/>
              </a:ext>
            </a:extLst>
          </p:cNvPr>
          <p:cNvSpPr txBox="1"/>
          <p:nvPr/>
        </p:nvSpPr>
        <p:spPr>
          <a:xfrm>
            <a:off x="2052387" y="117257"/>
            <a:ext cx="992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/>
                <a:ea typeface="Nunito Bold" charset="0"/>
                <a:cs typeface="Catamaran SemiBold" pitchFamily="2" charset="77"/>
              </a:rPr>
              <a:t>Initial 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874DF-4F77-411B-82F5-9239DC3CBB55}"/>
              </a:ext>
            </a:extLst>
          </p:cNvPr>
          <p:cNvSpPr txBox="1"/>
          <p:nvPr/>
        </p:nvSpPr>
        <p:spPr>
          <a:xfrm>
            <a:off x="9175143" y="991146"/>
            <a:ext cx="1847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1500" b="1" dirty="0">
              <a:solidFill>
                <a:schemeClr val="bg2"/>
              </a:solidFill>
              <a:latin typeface="Catamaran SemiBold" pitchFamily="2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B5D477-FC40-40B6-96E9-7C5F51E7A5EF}"/>
              </a:ext>
            </a:extLst>
          </p:cNvPr>
          <p:cNvSpPr txBox="1">
            <a:spLocks/>
          </p:cNvSpPr>
          <p:nvPr/>
        </p:nvSpPr>
        <p:spPr>
          <a:xfrm>
            <a:off x="1853421" y="1210270"/>
            <a:ext cx="9357504" cy="14662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   Random Forest has the highest rate of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   Random Forest also has the lowest rate of false negatives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tamaran SemiBold"/>
              </a:rPr>
              <a:t>   This combination of factors proves Random Forest to be a   </a:t>
            </a:r>
          </a:p>
          <a:p>
            <a:pPr marL="0" indent="0">
              <a:buNone/>
            </a:pPr>
            <a:r>
              <a:rPr lang="en-US" dirty="0">
                <a:latin typeface="Catamaran SemiBold"/>
              </a:rPr>
              <a:t>       viable model for diagnosis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95E11F8C-1F0E-408E-9220-0459193401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229146"/>
              </p:ext>
            </p:extLst>
          </p:nvPr>
        </p:nvGraphicFramePr>
        <p:xfrm>
          <a:off x="2167024" y="3260432"/>
          <a:ext cx="8510502" cy="2575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47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b="1" dirty="0">
                          <a:solidFill>
                            <a:srgbClr val="3E3F3F"/>
                          </a:solidFill>
                        </a:rPr>
                        <a:t>Model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3E3F3F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False Negative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45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5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Random Forest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94.7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2.6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52413"/>
                  </a:ext>
                </a:extLst>
              </a:tr>
              <a:tr h="5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3E3F3F"/>
                          </a:solidFill>
                        </a:rPr>
                        <a:t>kNN</a:t>
                      </a:r>
                      <a:endParaRPr lang="en-US" sz="2400" dirty="0">
                        <a:solidFill>
                          <a:srgbClr val="3E3F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92.1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3E3F3F"/>
                          </a:solidFill>
                        </a:rPr>
                        <a:t>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3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9533" y="2927061"/>
            <a:ext cx="2792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tamaran Medium" pitchFamily="2" charset="77"/>
                <a:ea typeface="Nunito Bold" charset="0"/>
                <a:cs typeface="Catamaran Medium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711" y="2496174"/>
            <a:ext cx="46891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1582940"/>
            <a:ext cx="10775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2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Demonstrate Machine Learning Techniques to predict malignant tumors based on subject Fine Needle Aspiration (FNA) data of breast tissue masses.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26213" y="161740"/>
            <a:ext cx="10775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Problem Statement</a:t>
            </a: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/>
          </p:cNvSpPr>
          <p:nvPr/>
        </p:nvSpPr>
        <p:spPr bwMode="auto">
          <a:xfrm>
            <a:off x="1171241" y="2664048"/>
            <a:ext cx="180000" cy="1764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364638" y="2921168"/>
            <a:ext cx="7927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Subject Sample Data</a:t>
            </a:r>
          </a:p>
        </p:txBody>
      </p:sp>
    </p:spTree>
    <p:extLst>
      <p:ext uri="{BB962C8B-B14F-4D97-AF65-F5344CB8AC3E}">
        <p14:creationId xmlns:p14="http://schemas.microsoft.com/office/powerpoint/2010/main" val="639345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997013"/>
            <a:ext cx="10775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Dataset consists of 500+ measurements from Fine Needed Aspirations of breast tissue masses.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2"/>
              </a:solidFill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Each measurement contains 30 summarized measures/ variables (Mean, Standard Error of the Mean, and Worst Value of all 10) of cell nuclei for following characteristics: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6730" y="111378"/>
            <a:ext cx="1068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Sample Dataset – What is the sample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F1D81-B0CD-4CBC-AF26-30CAD99F9E12}"/>
              </a:ext>
            </a:extLst>
          </p:cNvPr>
          <p:cNvSpPr txBox="1"/>
          <p:nvPr/>
        </p:nvSpPr>
        <p:spPr>
          <a:xfrm>
            <a:off x="596730" y="3859335"/>
            <a:ext cx="6088155" cy="2855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Radius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Texture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Perimeter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Area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Smoothness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2"/>
              </a:solidFill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Compactness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Concavity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Concave Points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Symmetry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Fractal Dimensions</a:t>
            </a:r>
          </a:p>
        </p:txBody>
      </p:sp>
    </p:spTree>
    <p:extLst>
      <p:ext uri="{BB962C8B-B14F-4D97-AF65-F5344CB8AC3E}">
        <p14:creationId xmlns:p14="http://schemas.microsoft.com/office/powerpoint/2010/main" val="402264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53504" y="111378"/>
            <a:ext cx="1093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Sample Dataset –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F878E-3627-4ED2-8889-EFE82A51FEBC}"/>
              </a:ext>
            </a:extLst>
          </p:cNvPr>
          <p:cNvSpPr txBox="1"/>
          <p:nvPr/>
        </p:nvSpPr>
        <p:spPr>
          <a:xfrm>
            <a:off x="277136" y="5515746"/>
            <a:ext cx="6922656" cy="9814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500 Observations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Total 31 variables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1 Response Variable</a:t>
            </a:r>
          </a:p>
          <a:p>
            <a:pPr marL="457200" indent="-4572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30 Predictor Variables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2904E0-7B4C-4B9F-ADC1-A05ED13EE3D4}"/>
              </a:ext>
            </a:extLst>
          </p:cNvPr>
          <p:cNvCxnSpPr>
            <a:cxnSpLocks/>
          </p:cNvCxnSpPr>
          <p:nvPr/>
        </p:nvCxnSpPr>
        <p:spPr>
          <a:xfrm>
            <a:off x="353504" y="5352605"/>
            <a:ext cx="6615467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B30FBDB-CC34-4C41-ABFB-A9DD1338F683}"/>
              </a:ext>
            </a:extLst>
          </p:cNvPr>
          <p:cNvGraphicFramePr>
            <a:graphicFrameLocks noGrp="1"/>
          </p:cNvGraphicFramePr>
          <p:nvPr/>
        </p:nvGraphicFramePr>
        <p:xfrm>
          <a:off x="353504" y="1038404"/>
          <a:ext cx="8932539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9607">
                  <a:extLst>
                    <a:ext uri="{9D8B030D-6E8A-4147-A177-3AD203B41FA5}">
                      <a16:colId xmlns:a16="http://schemas.microsoft.com/office/drawing/2014/main" val="191904113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0480604"/>
                    </a:ext>
                  </a:extLst>
                </a:gridCol>
                <a:gridCol w="2849732">
                  <a:extLst>
                    <a:ext uri="{9D8B030D-6E8A-4147-A177-3AD203B41FA5}">
                      <a16:colId xmlns:a16="http://schemas.microsoft.com/office/drawing/2014/main" val="36662426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effectLst/>
                        </a:rPr>
                        <a:t>Diagnosis (Benign / Malignant)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97422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63573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radius_mean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radius_se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radius_worst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75011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texture_mean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texture_se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texture_worst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96168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perimeter_mean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perimeter_se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perimeter_worst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38709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area_mean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area_se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area_worst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3423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smoothness_mean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smoothness_se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smoothness_worst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13475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compactness_mean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compactness_se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compactness_worst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5119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concavity_mean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concavity_se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concavity_worst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05985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concave_points_mean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concave_points_se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concave_points_worst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3733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symmetry_mean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symmetry_se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symmetry_worst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223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fractal_dimension_mean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fractal_dimension_se</a:t>
                      </a:r>
                      <a:endParaRPr lang="en-US" sz="2000" b="1" i="0" u="none" strike="noStrike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fractal_dimension_worst</a:t>
                      </a:r>
                      <a:endParaRPr lang="en-US" sz="2000" b="1" i="0" u="none" strike="noStrike" dirty="0">
                        <a:solidFill>
                          <a:srgbClr val="E5E5E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74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55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26214" y="997013"/>
            <a:ext cx="113171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tamaran Light"/>
              </a:rPr>
              <a:t>In an FNA, a small needle is used to extract a sample of cells from a tissue mass. The cells are then photographed under a microscope.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Catamaran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tamaran Light"/>
              </a:rPr>
              <a:t>The resulting photographs are entered into graphical imaging software.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Catamaran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tamaran Light"/>
              </a:rPr>
              <a:t>A trained technician uses a mouse pointer to draw the boundary of the nuclei.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Catamaran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tamaran Light"/>
              </a:rPr>
              <a:t>The software then calculates each of ten characteristics for </a:t>
            </a:r>
          </a:p>
          <a:p>
            <a:r>
              <a:rPr lang="en-US" sz="2800" dirty="0">
                <a:latin typeface="Catamaran Light"/>
              </a:rPr>
              <a:t>      the nuclei.</a:t>
            </a:r>
            <a:endParaRPr lang="en-US" sz="2800" dirty="0">
              <a:solidFill>
                <a:schemeClr val="bg2"/>
              </a:solidFill>
              <a:latin typeface="Catamaran Light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606505" y="112481"/>
            <a:ext cx="1068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Sample Dataset – How is it collected?</a:t>
            </a:r>
          </a:p>
        </p:txBody>
      </p:sp>
    </p:spTree>
    <p:extLst>
      <p:ext uri="{BB962C8B-B14F-4D97-AF65-F5344CB8AC3E}">
        <p14:creationId xmlns:p14="http://schemas.microsoft.com/office/powerpoint/2010/main" val="265156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364638" y="2459504"/>
            <a:ext cx="8584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Exploratory Data Analysis Findings</a:t>
            </a:r>
          </a:p>
        </p:txBody>
      </p:sp>
    </p:spTree>
    <p:extLst>
      <p:ext uri="{BB962C8B-B14F-4D97-AF65-F5344CB8AC3E}">
        <p14:creationId xmlns:p14="http://schemas.microsoft.com/office/powerpoint/2010/main" val="132851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34700" y="114269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Exploratory Data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750662-B2DD-4532-9E19-409CFC31D0C1}"/>
              </a:ext>
            </a:extLst>
          </p:cNvPr>
          <p:cNvSpPr txBox="1">
            <a:spLocks/>
          </p:cNvSpPr>
          <p:nvPr/>
        </p:nvSpPr>
        <p:spPr>
          <a:xfrm>
            <a:off x="967661" y="1061436"/>
            <a:ext cx="11114848" cy="13111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Distribution of benign and malignant tissue mass by average radius and texture of the cell nuclei.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50E4C-DBC7-49F0-9090-50567BBD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2" y="1846790"/>
            <a:ext cx="7199791" cy="4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Blue Molecules - Light">
      <a:dk1>
        <a:srgbClr val="E5E5E5"/>
      </a:dk1>
      <a:lt1>
        <a:srgbClr val="FFFFFF"/>
      </a:lt1>
      <a:dk2>
        <a:srgbClr val="FFFFFF"/>
      </a:dk2>
      <a:lt2>
        <a:srgbClr val="FFFFFF"/>
      </a:lt2>
      <a:accent1>
        <a:srgbClr val="31BAE6"/>
      </a:accent1>
      <a:accent2>
        <a:srgbClr val="1C94BB"/>
      </a:accent2>
      <a:accent3>
        <a:srgbClr val="1D7183"/>
      </a:accent3>
      <a:accent4>
        <a:srgbClr val="1A708E"/>
      </a:accent4>
      <a:accent5>
        <a:srgbClr val="154C61"/>
      </a:accent5>
      <a:accent6>
        <a:srgbClr val="093651"/>
      </a:accent6>
      <a:hlink>
        <a:srgbClr val="20708D"/>
      </a:hlink>
      <a:folHlink>
        <a:srgbClr val="3FC5E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5170</TotalTime>
  <Words>1011</Words>
  <Application>Microsoft Office PowerPoint</Application>
  <PresentationFormat>Widescreen</PresentationFormat>
  <Paragraphs>222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Catamaran Light</vt:lpstr>
      <vt:lpstr>Catamaran Medium</vt:lpstr>
      <vt:lpstr>Catamaran SemiBold</vt:lpstr>
      <vt:lpstr>Roboto</vt:lpstr>
      <vt:lpstr>Roboto Regular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Ashish</cp:lastModifiedBy>
  <cp:revision>264</cp:revision>
  <dcterms:created xsi:type="dcterms:W3CDTF">2018-12-21T22:04:22Z</dcterms:created>
  <dcterms:modified xsi:type="dcterms:W3CDTF">2020-07-21T10:21:04Z</dcterms:modified>
</cp:coreProperties>
</file>